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2" r:id="rId4"/>
    <p:sldId id="261" r:id="rId5"/>
    <p:sldId id="264" r:id="rId6"/>
    <p:sldId id="266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85D6100-B785-4243-970F-603FFB280307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6B638B-0F02-4B3B-8219-774543A7BBF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179512" y="1524000"/>
            <a:ext cx="8653593" cy="7315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sz="2400" dirty="0" smtClean="0">
                <a:cs typeface="B Nazanin" pitchFamily="2" charset="-78"/>
              </a:rPr>
              <a:t>سفر علمي هيئت مديره انجمن به ديار عارف قصاب و سيد حيدر آملي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algn="just" rtl="1"/>
            <a:r>
              <a:rPr lang="ar-SA" sz="2900" dirty="0" smtClean="0">
                <a:cs typeface="B Nazanin" pitchFamily="2" charset="-78"/>
              </a:rPr>
              <a:t>روز </a:t>
            </a:r>
            <a:r>
              <a:rPr lang="ar-SA" sz="2900" dirty="0">
                <a:cs typeface="B Nazanin" pitchFamily="2" charset="-78"/>
              </a:rPr>
              <a:t>شنبه 24 تیرماه 91 ساعت 6 </a:t>
            </a:r>
            <a:r>
              <a:rPr lang="ar-SA" sz="2900" dirty="0" smtClean="0">
                <a:cs typeface="B Nazanin" pitchFamily="2" charset="-78"/>
              </a:rPr>
              <a:t>صبح</a:t>
            </a:r>
            <a:r>
              <a:rPr lang="en-US" sz="2900" dirty="0" smtClean="0">
                <a:cs typeface="B Nazanin" pitchFamily="2" charset="-78"/>
              </a:rPr>
              <a:t> </a:t>
            </a:r>
            <a:r>
              <a:rPr lang="ar-SA" sz="2900" dirty="0" smtClean="0">
                <a:cs typeface="B Nazanin" pitchFamily="2" charset="-78"/>
              </a:rPr>
              <a:t>حرکت</a:t>
            </a:r>
            <a:r>
              <a:rPr lang="fa-IR" sz="2900" dirty="0" smtClean="0">
                <a:cs typeface="B Nazanin" pitchFamily="2" charset="-78"/>
              </a:rPr>
              <a:t> هيئت مديره انجمن متشكل از</a:t>
            </a:r>
            <a:r>
              <a:rPr lang="ar-SA" sz="2900" dirty="0" smtClean="0">
                <a:cs typeface="B Nazanin" pitchFamily="2" charset="-78"/>
              </a:rPr>
              <a:t> سرکار </a:t>
            </a:r>
            <a:r>
              <a:rPr lang="ar-SA" sz="2900" dirty="0">
                <a:cs typeface="B Nazanin" pitchFamily="2" charset="-78"/>
              </a:rPr>
              <a:t>خانم دکتر فاطمه طباطبایی (رئیس انجمن)، دکتر نجفقلی حبیبی(عضو هیئت مدیره انجمن)، دکتر بیوک علیزاده ( عضو هیئت مدیره انجمن)، خانم اکرم عمادی (مسئول روابط عمومی انجمن)، آقای مجید زمانپور (مسئول کمیته طرح و برنامه انجمن)، </a:t>
            </a:r>
            <a:r>
              <a:rPr lang="ar-SA" sz="2900" dirty="0" smtClean="0">
                <a:cs typeface="B Nazanin" pitchFamily="2" charset="-78"/>
              </a:rPr>
              <a:t>آغاز </a:t>
            </a:r>
            <a:r>
              <a:rPr lang="ar-SA" sz="2900" dirty="0">
                <a:cs typeface="B Nazanin" pitchFamily="2" charset="-78"/>
              </a:rPr>
              <a:t>شد. </a:t>
            </a:r>
            <a:r>
              <a:rPr lang="fa-IR" sz="2900" dirty="0" smtClean="0">
                <a:cs typeface="B Nazanin" pitchFamily="2" charset="-78"/>
              </a:rPr>
              <a:t>پس از رسيدن به مقصد</a:t>
            </a:r>
            <a:r>
              <a:rPr lang="ar-SA" sz="2900" dirty="0" smtClean="0">
                <a:cs typeface="B Nazanin" pitchFamily="2" charset="-78"/>
              </a:rPr>
              <a:t> </a:t>
            </a:r>
            <a:r>
              <a:rPr lang="ar-SA" sz="2900" dirty="0">
                <a:cs typeface="B Nazanin" pitchFamily="2" charset="-78"/>
              </a:rPr>
              <a:t>برای بازدید از مقبره سید حیدر آملی (واقع در محله پایین بازار آمل) که در نزدیکی مسجد و حوزه علمیه امام حسن عسگری (ع) بود </a:t>
            </a:r>
            <a:r>
              <a:rPr lang="fa-IR" sz="2900" dirty="0" smtClean="0">
                <a:cs typeface="B Nazanin" pitchFamily="2" charset="-78"/>
              </a:rPr>
              <a:t>اقدام نمودند. </a:t>
            </a:r>
            <a:r>
              <a:rPr lang="ar-SA" sz="2900" dirty="0" smtClean="0">
                <a:cs typeface="B Nazanin" pitchFamily="2" charset="-78"/>
              </a:rPr>
              <a:t>مقبره‌ی </a:t>
            </a:r>
            <a:r>
              <a:rPr lang="ar-SA" sz="2900" dirty="0">
                <a:cs typeface="B Nazanin" pitchFamily="2" charset="-78"/>
              </a:rPr>
              <a:t>سید حیدر بنایی استوانه‌ای شکل در میان فضای سبزی به مساحت تقریبی 1500 تا 2000 متر بود. ساختمان مقبره روی سکویی قرار داشت. درب آن قفل بود و درب چوبی منقش به اسمای الهی آن از پشت نرده‌های فلزی نمایان بود</a:t>
            </a:r>
            <a:r>
              <a:rPr lang="en-US" sz="2900" dirty="0"/>
              <a:t>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7128792" cy="122413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Summer 2012    </a:t>
            </a:r>
            <a:r>
              <a:rPr lang="fa-IR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تابستان91</a:t>
            </a:r>
            <a:endParaRPr lang="en-US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205345"/>
            <a:ext cx="1584176" cy="111326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Content Placeholder 9" descr="http://www.anjoman-erfan.com/files/Media/IMG_0839.JPG"/>
          <p:cNvPicPr>
            <a:picLocks noGrp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3960440" cy="374441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18458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179512" y="1524000"/>
            <a:ext cx="8653593" cy="7315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sz="2400" dirty="0" smtClean="0">
                <a:cs typeface="B Nazanin" pitchFamily="2" charset="-78"/>
              </a:rPr>
              <a:t>ادامه سفر هيئت مديره انجمن به آمل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r>
              <a:rPr lang="fa-IR" sz="1600" dirty="0" smtClean="0">
                <a:cs typeface="B Nazanin" pitchFamily="2" charset="-78"/>
              </a:rPr>
              <a:t>فضاي داخلي </a:t>
            </a:r>
            <a:r>
              <a:rPr lang="ar-SA" sz="1600" dirty="0" smtClean="0">
                <a:cs typeface="B Nazanin" pitchFamily="2" charset="-78"/>
              </a:rPr>
              <a:t>مقبره دایره‌شکل</a:t>
            </a:r>
            <a:r>
              <a:rPr lang="fa-IR" sz="1600" dirty="0" smtClean="0">
                <a:cs typeface="B Nazanin" pitchFamily="2" charset="-78"/>
              </a:rPr>
              <a:t> و</a:t>
            </a:r>
            <a:r>
              <a:rPr lang="ar-SA" sz="1600" dirty="0" smtClean="0">
                <a:cs typeface="B Nazanin" pitchFamily="2" charset="-78"/>
              </a:rPr>
              <a:t> </a:t>
            </a:r>
            <a:r>
              <a:rPr lang="ar-SA" sz="1600" dirty="0">
                <a:cs typeface="B Nazanin" pitchFamily="2" charset="-78"/>
              </a:rPr>
              <a:t>حدود 9 متر </a:t>
            </a:r>
            <a:r>
              <a:rPr lang="fa-IR" sz="1600" dirty="0" smtClean="0">
                <a:cs typeface="B Nazanin" pitchFamily="2" charset="-78"/>
              </a:rPr>
              <a:t>با</a:t>
            </a:r>
            <a:r>
              <a:rPr lang="ar-SA" sz="1600" dirty="0" smtClean="0"/>
              <a:t> </a:t>
            </a:r>
            <a:r>
              <a:rPr lang="ar-SA" sz="1600" dirty="0">
                <a:cs typeface="B Nazanin" pitchFamily="2" charset="-78"/>
              </a:rPr>
              <a:t>پارچه نوشته‌هایی به دیوار مقبره </a:t>
            </a:r>
            <a:r>
              <a:rPr lang="ar-SA" sz="1600" dirty="0" smtClean="0">
                <a:cs typeface="B Nazanin" pitchFamily="2" charset="-78"/>
              </a:rPr>
              <a:t>که </a:t>
            </a:r>
            <a:r>
              <a:rPr lang="ar-SA" sz="1600" dirty="0">
                <a:cs typeface="B Nazanin" pitchFamily="2" charset="-78"/>
              </a:rPr>
              <a:t>در بین آن‌ها تصویر نقاشی‌شده‌ای از چهره سید حیدر آملی قرار </a:t>
            </a:r>
            <a:r>
              <a:rPr lang="ar-SA" sz="1600" dirty="0" smtClean="0">
                <a:cs typeface="B Nazanin" pitchFamily="2" charset="-78"/>
              </a:rPr>
              <a:t>داشت</a:t>
            </a:r>
            <a:r>
              <a:rPr lang="fa-IR" sz="1600" dirty="0">
                <a:cs typeface="B Nazanin" pitchFamily="2" charset="-78"/>
              </a:rPr>
              <a:t> </a:t>
            </a:r>
            <a:r>
              <a:rPr lang="fa-IR" sz="1600" dirty="0" smtClean="0">
                <a:cs typeface="B Nazanin" pitchFamily="2" charset="-78"/>
              </a:rPr>
              <a:t>بود.</a:t>
            </a:r>
          </a:p>
          <a:p>
            <a:pPr marL="0" indent="0" algn="just" rtl="1">
              <a:buNone/>
            </a:pPr>
            <a:endParaRPr lang="fa-IR" sz="1600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endParaRPr lang="fa-IR" sz="1600" dirty="0">
              <a:cs typeface="B Nazanin" pitchFamily="2" charset="-78"/>
            </a:endParaRPr>
          </a:p>
          <a:p>
            <a:pPr marL="0" indent="0" algn="just" rtl="1">
              <a:buNone/>
            </a:pPr>
            <a:endParaRPr lang="fa-IR" sz="1600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endParaRPr lang="fa-IR" sz="1600" dirty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fa-IR" sz="1600" dirty="0" smtClean="0">
                <a:cs typeface="B Nazanin" pitchFamily="2" charset="-78"/>
              </a:rPr>
              <a:t>پس از آن عازم ديدار آرامگاه امامزاده عباس معروف به عارف و جوانمرد قصاب شدند.</a:t>
            </a:r>
            <a:endParaRPr lang="en-US" sz="1600" dirty="0"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ar-SA" sz="1600" dirty="0" smtClean="0">
                <a:cs typeface="B Nazanin" pitchFamily="2" charset="-78"/>
              </a:rPr>
              <a:t>مقبره </a:t>
            </a:r>
            <a:r>
              <a:rPr lang="ar-SA" sz="1600" dirty="0">
                <a:cs typeface="B Nazanin" pitchFamily="2" charset="-78"/>
              </a:rPr>
              <a:t>امامزاده عباس </a:t>
            </a:r>
            <a:r>
              <a:rPr lang="ar-SA" sz="1700" dirty="0">
                <a:cs typeface="B Nazanin" pitchFamily="2" charset="-78"/>
              </a:rPr>
              <a:t>واقع در محله‌ای معروف به سوته کلا در 3 کیلومتری آمل، خیابان شیخ فضل‌الله نوری </a:t>
            </a:r>
            <a:r>
              <a:rPr lang="fa-IR" sz="1700" dirty="0" smtClean="0">
                <a:cs typeface="B Nazanin" pitchFamily="2" charset="-78"/>
              </a:rPr>
              <a:t>بود</a:t>
            </a:r>
            <a:r>
              <a:rPr lang="ar-SA" sz="1700" dirty="0" smtClean="0">
                <a:cs typeface="B Nazanin" pitchFamily="2" charset="-78"/>
              </a:rPr>
              <a:t>. </a:t>
            </a:r>
            <a:r>
              <a:rPr lang="ar-SA" sz="1700" dirty="0">
                <a:cs typeface="B Nazanin" pitchFamily="2" charset="-78"/>
              </a:rPr>
              <a:t>ساختمان امامزاده میان فضای سبزی قرار داشت که اطراف آن با دیوار و نرده محصور شده بود</a:t>
            </a:r>
            <a:r>
              <a:rPr lang="en-US" sz="1700" dirty="0" smtClean="0">
                <a:cs typeface="B Nazanin" pitchFamily="2" charset="-78"/>
              </a:rPr>
              <a:t>.</a:t>
            </a:r>
            <a:r>
              <a:rPr lang="ar-SA" sz="1700" dirty="0">
                <a:cs typeface="B Nazanin" pitchFamily="2" charset="-78"/>
              </a:rPr>
              <a:t> در آمل در شان و فضیلت امامزاده عباس مشهور است که ابو سعید ابو‌الخیر حدود سه سال نزد وی تلمذ و شاگردی کرده و ابن سینا مطالبی را در بحث‌های عرفانی به ایشان ارجاع یا نسبت داده است</a:t>
            </a:r>
            <a:r>
              <a:rPr lang="en-US" sz="1700" dirty="0">
                <a:cs typeface="B Nazanin" pitchFamily="2" charset="-78"/>
              </a:rPr>
              <a:t>. </a:t>
            </a:r>
          </a:p>
          <a:p>
            <a:pPr marL="0" indent="0" algn="just" rtl="1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7128792" cy="122413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Summer 2012    </a:t>
            </a:r>
            <a:r>
              <a:rPr lang="fa-IR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تابستان91</a:t>
            </a:r>
            <a:endParaRPr lang="en-US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205345"/>
            <a:ext cx="1584176" cy="111326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Content Placeholder 9" descr="http://www.anjoman-erfan.com/files/Media/IMG_0851.JPG"/>
          <p:cNvPicPr>
            <a:picLocks noGrp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8880"/>
            <a:ext cx="1922904" cy="18002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1" name="Picture 10" descr="http://www.anjoman-erfan.com/files/Media/IMG_0848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130" y="2348880"/>
            <a:ext cx="2062862" cy="18002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2" name="Picture 11" descr="http://www.anjoman-erfan.com/files/Media/IMG_0858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93096"/>
            <a:ext cx="3553762" cy="201622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153058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sz="2000" dirty="0" smtClean="0">
                <a:cs typeface="B Nazanin" pitchFamily="2" charset="-78"/>
              </a:rPr>
              <a:t>برگزاري جلسه كميته علمي </a:t>
            </a:r>
          </a:p>
          <a:p>
            <a:pPr algn="ctr"/>
            <a:r>
              <a:rPr lang="fa-IR" sz="2000" dirty="0" smtClean="0">
                <a:cs typeface="B Nazanin" pitchFamily="2" charset="-78"/>
              </a:rPr>
              <a:t>همايش بين‌المللي هامبورگ</a:t>
            </a:r>
            <a:endParaRPr lang="en-US" sz="2000" dirty="0">
              <a:cs typeface="B Nazanin" pitchFamily="2" charset="-7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sz="2000" dirty="0" smtClean="0">
                <a:cs typeface="B Nazanin" pitchFamily="2" charset="-78"/>
              </a:rPr>
              <a:t>برگزاري جلسه هيئت تحريريه دوفصلنامه علمي پژوهشي پژوهشنامه عرفان</a:t>
            </a:r>
            <a:endParaRPr lang="en-US" sz="2000" dirty="0"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270248" cy="3818404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1800" dirty="0" smtClean="0">
                <a:cs typeface="B Nazanin" pitchFamily="2" charset="-78"/>
              </a:rPr>
              <a:t>کمیته </a:t>
            </a:r>
            <a:r>
              <a:rPr lang="ar-SA" sz="1800" dirty="0">
                <a:cs typeface="B Nazanin" pitchFamily="2" charset="-78"/>
              </a:rPr>
              <a:t>علمی همایش بین‌المللی "عرفان اسلامی، نظر و عمل" در روز دوشنبه </a:t>
            </a:r>
            <a:r>
              <a:rPr lang="fa-IR" sz="1800" dirty="0" smtClean="0">
                <a:cs typeface="B Nazanin" pitchFamily="2" charset="-78"/>
              </a:rPr>
              <a:t>91/6/6</a:t>
            </a:r>
            <a:r>
              <a:rPr lang="en-US" sz="1800" dirty="0" smtClean="0">
                <a:cs typeface="B Nazanin" pitchFamily="2" charset="-78"/>
              </a:rPr>
              <a:t> </a:t>
            </a:r>
            <a:r>
              <a:rPr lang="ar-SA" sz="1800" dirty="0">
                <a:cs typeface="B Nazanin" pitchFamily="2" charset="-78"/>
              </a:rPr>
              <a:t>تشکیل جلسه داد. در این جلسه، چکیده مقالاتی که برای دبیرخانه همایش ارسال گردیده بود، مورد بررسی و ارزیابی قرار گرفت. همچنین در مورد </a:t>
            </a:r>
            <a:r>
              <a:rPr lang="ar-SA" sz="1800" dirty="0" smtClean="0">
                <a:cs typeface="B Nazanin" pitchFamily="2" charset="-78"/>
              </a:rPr>
              <a:t>هماهنگی‌های </a:t>
            </a:r>
            <a:r>
              <a:rPr lang="ar-SA" sz="1800" dirty="0">
                <a:cs typeface="B Nazanin" pitchFamily="2" charset="-78"/>
              </a:rPr>
              <a:t>به‌عمل آمده  با مرکز اسلامی هامبورگ و مسائل جانبی همایش بحث و تبادل نظر صورت </a:t>
            </a:r>
            <a:r>
              <a:rPr lang="ar-SA" sz="1800" dirty="0" smtClean="0">
                <a:cs typeface="B Nazanin" pitchFamily="2" charset="-78"/>
              </a:rPr>
              <a:t>گرفت</a:t>
            </a:r>
            <a:r>
              <a:rPr lang="fa-IR" sz="1800" dirty="0" smtClean="0">
                <a:cs typeface="B Nazanin" pitchFamily="2" charset="-78"/>
              </a:rPr>
              <a:t>.</a:t>
            </a:r>
            <a:endParaRPr lang="en-US" sz="1800" dirty="0">
              <a:cs typeface="B Nazanin" pitchFamily="2" charset="-78"/>
            </a:endParaRP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076056" y="2471383"/>
            <a:ext cx="3763144" cy="3822192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1800" dirty="0">
                <a:cs typeface="B Nazanin" pitchFamily="2" charset="-78"/>
              </a:rPr>
              <a:t>ششمین جلسه هیئت تحریریه پژوهشنامه عرفان روز دوشنبه </a:t>
            </a:r>
            <a:r>
              <a:rPr lang="fa-IR" sz="1800" dirty="0" smtClean="0">
                <a:cs typeface="B Nazanin" pitchFamily="2" charset="-78"/>
              </a:rPr>
              <a:t>91/6/6</a:t>
            </a:r>
            <a:r>
              <a:rPr lang="ar-SA" sz="1800" dirty="0" smtClean="0">
                <a:cs typeface="B Nazanin" pitchFamily="2" charset="-78"/>
              </a:rPr>
              <a:t> </a:t>
            </a:r>
            <a:r>
              <a:rPr lang="ar-SA" sz="1800" dirty="0">
                <a:cs typeface="B Nazanin" pitchFamily="2" charset="-78"/>
              </a:rPr>
              <a:t>تشکیل گردید</a:t>
            </a:r>
            <a:r>
              <a:rPr lang="en-US" sz="1800" dirty="0">
                <a:cs typeface="B Nazanin" pitchFamily="2" charset="-78"/>
              </a:rPr>
              <a:t>. </a:t>
            </a:r>
          </a:p>
          <a:p>
            <a:pPr marL="0" indent="0" algn="just" rtl="1">
              <a:buNone/>
            </a:pPr>
            <a:r>
              <a:rPr lang="ar-SA" sz="1800" dirty="0">
                <a:cs typeface="B Nazanin" pitchFamily="2" charset="-78"/>
              </a:rPr>
              <a:t>در این جلسه مقالات شماره ششم پژوهشنامه به اتفاق آراء به تصویب </a:t>
            </a:r>
            <a:r>
              <a:rPr lang="ar-SA" sz="1800" dirty="0" smtClean="0">
                <a:cs typeface="B Nazanin" pitchFamily="2" charset="-78"/>
              </a:rPr>
              <a:t>رسید</a:t>
            </a:r>
            <a:r>
              <a:rPr lang="fa-IR" sz="1800" dirty="0" smtClean="0">
                <a:cs typeface="B Nazanin" pitchFamily="2" charset="-78"/>
              </a:rPr>
              <a:t>.</a:t>
            </a:r>
            <a:endParaRPr lang="en-US" sz="1800" dirty="0">
              <a:cs typeface="B Nazanin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7128792" cy="122413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Summer 2012    </a:t>
            </a:r>
            <a:r>
              <a:rPr lang="fa-IR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تابستان91</a:t>
            </a:r>
            <a:endParaRPr lang="en-US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205345"/>
            <a:ext cx="1584176" cy="111326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7" name="Picture 3" descr="C:\Users\pakide\Pictures\anj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21088"/>
            <a:ext cx="2857500" cy="201622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648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395536" y="1524000"/>
            <a:ext cx="8437569" cy="7315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تشكيل جلسه هيئت مديره انجمن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2000" dirty="0">
                <a:cs typeface="B Nazanin" pitchFamily="2" charset="-78"/>
              </a:rPr>
              <a:t>هیئت مدیره انجمن علمی عرفان اسلامی ایران روز دوشنبه 91/6/6 تشکیل جلسه داد. در این جلسه راجع به نشست‌های شهریور و مهرماه تصمیم‌گیری شد. همچنین بر جذب متخصصین ایرانی و غیر ایرانی در حوزه عرفان تاکید </a:t>
            </a:r>
            <a:r>
              <a:rPr lang="ar-SA" sz="2000" dirty="0" smtClean="0">
                <a:cs typeface="B Nazanin" pitchFamily="2" charset="-78"/>
              </a:rPr>
              <a:t>گردید</a:t>
            </a:r>
            <a:r>
              <a:rPr lang="fa-IR" sz="2000" dirty="0" smtClean="0">
                <a:cs typeface="B Nazanin" pitchFamily="2" charset="-78"/>
              </a:rPr>
              <a:t>.</a:t>
            </a:r>
            <a:endParaRPr lang="en-US" sz="2000" dirty="0">
              <a:cs typeface="B Nazanin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7128792" cy="122413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Summer 2012    </a:t>
            </a:r>
            <a:r>
              <a:rPr lang="fa-IR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تابستان91</a:t>
            </a:r>
            <a:endParaRPr lang="en-US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205345"/>
            <a:ext cx="1584176" cy="111326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C:\Users\pakide\Pictures\anj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36912"/>
            <a:ext cx="3456384" cy="331236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648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395536" y="1524000"/>
            <a:ext cx="8437569" cy="7315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معرفي كتاب شرح اسماء </a:t>
            </a:r>
            <a:r>
              <a:rPr lang="fa-IR" dirty="0" smtClean="0">
                <a:cs typeface="B Nazanin" pitchFamily="2" charset="-78"/>
              </a:rPr>
              <a:t>الله </a:t>
            </a:r>
            <a:r>
              <a:rPr lang="fa-IR" dirty="0" smtClean="0">
                <a:cs typeface="B Nazanin" pitchFamily="2" charset="-78"/>
              </a:rPr>
              <a:t>الحسني </a:t>
            </a:r>
            <a:r>
              <a:rPr lang="fa-IR" dirty="0" smtClean="0">
                <a:cs typeface="B Nazanin" pitchFamily="2" charset="-78"/>
              </a:rPr>
              <a:t>با حضور مترجم و مصحح كتاب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sz="1800" dirty="0">
                <a:cs typeface="B Nazanin" pitchFamily="2" charset="-78"/>
              </a:rPr>
              <a:t>نشست معرفی کتاب «ترجمه شرح الاسماء الحسنی» روز دوشنبه </a:t>
            </a:r>
            <a:r>
              <a:rPr lang="fa-IR" sz="1800" dirty="0" smtClean="0">
                <a:cs typeface="B Nazanin" pitchFamily="2" charset="-78"/>
              </a:rPr>
              <a:t>91/6/27</a:t>
            </a:r>
            <a:r>
              <a:rPr lang="ar-SA" sz="1800" dirty="0" smtClean="0">
                <a:cs typeface="B Nazanin" pitchFamily="2" charset="-78"/>
              </a:rPr>
              <a:t> </a:t>
            </a:r>
            <a:r>
              <a:rPr lang="ar-SA" sz="1800" dirty="0">
                <a:cs typeface="B Nazanin" pitchFamily="2" charset="-78"/>
              </a:rPr>
              <a:t>به همت انجمن علمی عرفان اسلامی ایران و با همکاری پژوهشکده امام خمینی</a:t>
            </a:r>
            <a:r>
              <a:rPr lang="ar-SA" sz="1800" baseline="30000" dirty="0">
                <a:cs typeface="B Nazanin" pitchFamily="2" charset="-78"/>
              </a:rPr>
              <a:t>(س)</a:t>
            </a:r>
            <a:r>
              <a:rPr lang="ar-SA" sz="1800" dirty="0">
                <a:cs typeface="B Nazanin" pitchFamily="2" charset="-78"/>
              </a:rPr>
              <a:t> و انقلاب اسلامی برگزار گردید</a:t>
            </a:r>
            <a:r>
              <a:rPr lang="ar-SA" sz="1800" dirty="0" smtClean="0">
                <a:cs typeface="B Nazanin" pitchFamily="2" charset="-78"/>
              </a:rPr>
              <a:t>.</a:t>
            </a:r>
            <a:r>
              <a:rPr lang="ar-SA" sz="1800" dirty="0"/>
              <a:t> </a:t>
            </a:r>
            <a:r>
              <a:rPr lang="ar-SA" sz="1800" dirty="0">
                <a:cs typeface="B Nazanin" pitchFamily="2" charset="-78"/>
              </a:rPr>
              <a:t>در</a:t>
            </a:r>
            <a:r>
              <a:rPr lang="ar-SA" sz="1800" dirty="0"/>
              <a:t> </a:t>
            </a:r>
            <a:r>
              <a:rPr lang="ar-SA" sz="1800" dirty="0">
                <a:cs typeface="B Nazanin" pitchFamily="2" charset="-78"/>
              </a:rPr>
              <a:t>ابتدای جلسه رئیس انجمن عرفان اسلامی از حاضران در جلسه استقبال نمودند. بعد از آن حضرت آیت الله روحانی، ریاست پژوهشکده ضمن خیر مقدم به اساتید و حاضران جلسه</a:t>
            </a:r>
            <a:r>
              <a:rPr lang="ar-SA" sz="1800" dirty="0" smtClean="0">
                <a:cs typeface="B Nazanin" pitchFamily="2" charset="-78"/>
              </a:rPr>
              <a:t>،</a:t>
            </a:r>
            <a:r>
              <a:rPr lang="fa-IR" sz="1800" dirty="0" smtClean="0">
                <a:cs typeface="B Nazanin" pitchFamily="2" charset="-78"/>
              </a:rPr>
              <a:t> </a:t>
            </a:r>
            <a:r>
              <a:rPr lang="ar-SA" sz="1800" dirty="0" smtClean="0">
                <a:cs typeface="B Nazanin" pitchFamily="2" charset="-78"/>
              </a:rPr>
              <a:t>به </a:t>
            </a:r>
            <a:r>
              <a:rPr lang="ar-SA" sz="1800" dirty="0">
                <a:cs typeface="B Nazanin" pitchFamily="2" charset="-78"/>
              </a:rPr>
              <a:t>بیان شمه‌ای از زندگی و احوال معنوی و علمی حکیم حاج ملا هادی سبزواری مولف کتاب«شرح الاسماء الحسنی»پرداختند.</a:t>
            </a:r>
            <a:endParaRPr lang="en-US" sz="1800" dirty="0">
              <a:cs typeface="B Nazanin" pitchFamily="2" charset="-78"/>
            </a:endParaRPr>
          </a:p>
          <a:p>
            <a:pPr algn="just" rtl="1"/>
            <a:endParaRPr lang="en-US" sz="1800" dirty="0">
              <a:cs typeface="B Nazanin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7128792" cy="122413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Summer 2012    </a:t>
            </a:r>
            <a:r>
              <a:rPr lang="fa-IR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تابستان91</a:t>
            </a:r>
            <a:endParaRPr lang="en-US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205345"/>
            <a:ext cx="1584176" cy="111326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http://www.anjoman-erfan.com/files/Media/IMG_093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4392488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Content Placeholder 10" descr="http://www.anjoman-erfan.com/files/Media/IMG_0944.JPG"/>
          <p:cNvPicPr>
            <a:picLocks noGrp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37112"/>
            <a:ext cx="4392488" cy="1922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37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395536" y="1524000"/>
            <a:ext cx="8437569" cy="7315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معرفي كتاب شرح اسماء </a:t>
            </a:r>
            <a:r>
              <a:rPr lang="fa-IR" dirty="0" smtClean="0">
                <a:cs typeface="B Nazanin" pitchFamily="2" charset="-78"/>
              </a:rPr>
              <a:t>الله الحسني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60032" y="2471383"/>
            <a:ext cx="3979168" cy="3822192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fa-IR" sz="1800" dirty="0" smtClean="0">
                <a:cs typeface="B Nazanin" pitchFamily="2" charset="-78"/>
              </a:rPr>
              <a:t>پس از آن </a:t>
            </a:r>
            <a:r>
              <a:rPr lang="ar-SA" sz="1800" dirty="0" smtClean="0">
                <a:cs typeface="B Nazanin" pitchFamily="2" charset="-78"/>
              </a:rPr>
              <a:t>جناب </a:t>
            </a:r>
            <a:r>
              <a:rPr lang="ar-SA" sz="1800" dirty="0">
                <a:cs typeface="B Nazanin" pitchFamily="2" charset="-78"/>
              </a:rPr>
              <a:t>آقای دکتر زینلی استاد ادبیات فارسی دربارة اهمیت ترجمه در انتقال معارف دینی و مسائل عرفانی و علمی در تاریخ جوامع بشری توضیحاتی ارائه نمودند. </a:t>
            </a:r>
            <a:r>
              <a:rPr lang="ar-SA" sz="1800" dirty="0" smtClean="0">
                <a:cs typeface="B Nazanin" pitchFamily="2" charset="-78"/>
              </a:rPr>
              <a:t>جناب </a:t>
            </a:r>
            <a:r>
              <a:rPr lang="ar-SA" sz="1800" dirty="0">
                <a:cs typeface="B Nazanin" pitchFamily="2" charset="-78"/>
              </a:rPr>
              <a:t>آقای دکتر زینلی با اشاره به بزرگداشت استاد شهریار، مثنوی‌ای از ایشان را که به تعریف شعر پرداخته است، قرائت و شرح </a:t>
            </a:r>
            <a:r>
              <a:rPr lang="ar-SA" sz="1800" dirty="0" smtClean="0">
                <a:cs typeface="B Nazanin" pitchFamily="2" charset="-78"/>
              </a:rPr>
              <a:t>نمودند</a:t>
            </a:r>
            <a:r>
              <a:rPr lang="fa-IR" sz="1800" dirty="0" smtClean="0">
                <a:cs typeface="B Nazanin" pitchFamily="2" charset="-78"/>
              </a:rPr>
              <a:t>.</a:t>
            </a:r>
            <a:r>
              <a:rPr lang="ar-SA" sz="1800" dirty="0">
                <a:cs typeface="B Nazanin" pitchFamily="2" charset="-78"/>
              </a:rPr>
              <a:t> </a:t>
            </a:r>
            <a:endParaRPr lang="en-US" sz="1800" dirty="0">
              <a:cs typeface="B Nazanin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7128792" cy="122413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Summer 2012    </a:t>
            </a:r>
            <a:r>
              <a:rPr lang="fa-IR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تابستان91</a:t>
            </a:r>
            <a:endParaRPr lang="en-US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205345"/>
            <a:ext cx="1584176" cy="111326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Content Placeholder 9" descr="http://www.anjoman-erfan.com/files/Media/IMG_0926.JPG"/>
          <p:cNvPicPr>
            <a:picLocks noGrp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2232248" cy="158417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79512" y="2420888"/>
            <a:ext cx="41764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dirty="0">
                <a:cs typeface="B Nazanin" pitchFamily="2" charset="-78"/>
              </a:rPr>
              <a:t>سخنران </a:t>
            </a:r>
            <a:r>
              <a:rPr lang="ar-SA" dirty="0" smtClean="0">
                <a:cs typeface="B Nazanin" pitchFamily="2" charset="-78"/>
              </a:rPr>
              <a:t>بعدی، </a:t>
            </a:r>
            <a:r>
              <a:rPr lang="ar-SA" dirty="0">
                <a:cs typeface="B Nazanin" pitchFamily="2" charset="-78"/>
              </a:rPr>
              <a:t>حجة الاسلام جناب آقای دکتر شیخ‌الاسلامی مترجم </a:t>
            </a:r>
            <a:r>
              <a:rPr lang="fa-IR" dirty="0" smtClean="0">
                <a:cs typeface="B Nazanin" pitchFamily="2" charset="-78"/>
              </a:rPr>
              <a:t>كتاب </a:t>
            </a:r>
            <a:r>
              <a:rPr lang="ar-SA" dirty="0" smtClean="0">
                <a:cs typeface="B Nazanin" pitchFamily="2" charset="-78"/>
              </a:rPr>
              <a:t>بودند</a:t>
            </a:r>
            <a:r>
              <a:rPr lang="ar-SA" dirty="0">
                <a:cs typeface="B Nazanin" pitchFamily="2" charset="-78"/>
              </a:rPr>
              <a:t>. ایشان با تأکید بر این مطلب که </a:t>
            </a:r>
            <a:r>
              <a:rPr lang="ar-SA" dirty="0" smtClean="0">
                <a:cs typeface="B Nazanin" pitchFamily="2" charset="-78"/>
              </a:rPr>
              <a:t>اسماء </a:t>
            </a:r>
            <a:r>
              <a:rPr lang="ar-SA" dirty="0">
                <a:cs typeface="B Nazanin" pitchFamily="2" charset="-78"/>
              </a:rPr>
              <a:t>الهی </a:t>
            </a:r>
            <a:r>
              <a:rPr lang="ar-SA" dirty="0" smtClean="0">
                <a:cs typeface="B Nazanin" pitchFamily="2" charset="-78"/>
              </a:rPr>
              <a:t>منشاء </a:t>
            </a:r>
            <a:r>
              <a:rPr lang="ar-SA" dirty="0">
                <a:cs typeface="B Nazanin" pitchFamily="2" charset="-78"/>
              </a:rPr>
              <a:t>قرآنی دارد، دربارة نقش اسماء در شکل‌‌‌گیری نظام هستی سخنانی ایراد نمودند. ایشان در </a:t>
            </a:r>
            <a:r>
              <a:rPr lang="fa-IR" dirty="0" smtClean="0">
                <a:cs typeface="B Nazanin" pitchFamily="2" charset="-78"/>
              </a:rPr>
              <a:t>ادامه </a:t>
            </a:r>
            <a:r>
              <a:rPr lang="ar-SA" dirty="0" smtClean="0">
                <a:cs typeface="B Nazanin" pitchFamily="2" charset="-78"/>
              </a:rPr>
              <a:t>به </a:t>
            </a:r>
            <a:r>
              <a:rPr lang="ar-SA" dirty="0">
                <a:cs typeface="B Nazanin" pitchFamily="2" charset="-78"/>
              </a:rPr>
              <a:t>مدخلیت اسماء در هدایت اشاره نموده و اسماء الهی را </a:t>
            </a:r>
            <a:r>
              <a:rPr lang="ar-SA" dirty="0" smtClean="0">
                <a:cs typeface="B Nazanin" pitchFamily="2" charset="-78"/>
              </a:rPr>
              <a:t>مبدأ </a:t>
            </a:r>
            <a:r>
              <a:rPr lang="ar-SA" dirty="0">
                <a:cs typeface="B Nazanin" pitchFamily="2" charset="-78"/>
              </a:rPr>
              <a:t>همه امور عالم برشمردند</a:t>
            </a:r>
            <a:r>
              <a:rPr lang="ar-SA" dirty="0" smtClean="0">
                <a:cs typeface="B Nazanin" pitchFamily="2" charset="-78"/>
              </a:rPr>
              <a:t>.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حجة </a:t>
            </a:r>
            <a:r>
              <a:rPr lang="ar-SA" dirty="0">
                <a:cs typeface="B Nazanin" pitchFamily="2" charset="-78"/>
              </a:rPr>
              <a:t>الاسلام </a:t>
            </a:r>
            <a:r>
              <a:rPr lang="ar-SA" dirty="0" smtClean="0">
                <a:cs typeface="B Nazanin" pitchFamily="2" charset="-78"/>
              </a:rPr>
              <a:t>دکتر </a:t>
            </a:r>
            <a:r>
              <a:rPr lang="ar-SA" dirty="0">
                <a:cs typeface="B Nazanin" pitchFamily="2" charset="-78"/>
              </a:rPr>
              <a:t>شیخ‌الاسلامی به بحث دربارة تطابق جهان تکوین با جهان تشریع و جهان انسان پرداخته و نقش اسماء الهی را در </a:t>
            </a:r>
            <a:r>
              <a:rPr lang="ar-SA" dirty="0" smtClean="0">
                <a:cs typeface="B Nazanin" pitchFamily="2" charset="-78"/>
              </a:rPr>
              <a:t>این </a:t>
            </a:r>
            <a:r>
              <a:rPr lang="ar-SA" dirty="0">
                <a:cs typeface="B Nazanin" pitchFamily="2" charset="-78"/>
              </a:rPr>
              <a:t>ساحت‌ها بیان </a:t>
            </a:r>
            <a:r>
              <a:rPr lang="ar-SA" dirty="0" smtClean="0">
                <a:cs typeface="B Nazanin" pitchFamily="2" charset="-78"/>
              </a:rPr>
              <a:t>کردند</a:t>
            </a:r>
            <a:r>
              <a:rPr lang="fa-IR" dirty="0" smtClean="0">
                <a:cs typeface="B Nazanin" pitchFamily="2" charset="-78"/>
              </a:rPr>
              <a:t>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11" name="Picture 10" descr="http://www.anjoman-erfan.com/files/Media/IMG_0920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5" y="4869160"/>
            <a:ext cx="2208445" cy="1512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37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395536" y="1524000"/>
            <a:ext cx="8437569" cy="7315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معرفي كتاب شرح </a:t>
            </a:r>
            <a:r>
              <a:rPr lang="fa-IR" smtClean="0">
                <a:cs typeface="B Nazanin" pitchFamily="2" charset="-78"/>
              </a:rPr>
              <a:t>اسماء </a:t>
            </a:r>
            <a:r>
              <a:rPr lang="fa-IR" smtClean="0">
                <a:cs typeface="B Nazanin" pitchFamily="2" charset="-78"/>
              </a:rPr>
              <a:t>الله الحسني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88024" y="2471383"/>
            <a:ext cx="4051176" cy="3822192"/>
          </a:xfrm>
        </p:spPr>
        <p:txBody>
          <a:bodyPr>
            <a:noAutofit/>
          </a:bodyPr>
          <a:lstStyle/>
          <a:p>
            <a:pPr algn="just" rtl="1"/>
            <a:r>
              <a:rPr lang="ar-SA" sz="1800" dirty="0">
                <a:cs typeface="B Nazanin" pitchFamily="2" charset="-78"/>
              </a:rPr>
              <a:t>آخرین </a:t>
            </a:r>
            <a:r>
              <a:rPr lang="ar-SA" sz="1800" dirty="0" smtClean="0">
                <a:cs typeface="B Nazanin" pitchFamily="2" charset="-78"/>
              </a:rPr>
              <a:t>سخنران، </a:t>
            </a:r>
            <a:r>
              <a:rPr lang="ar-SA" sz="1800" dirty="0">
                <a:cs typeface="B Nazanin" pitchFamily="2" charset="-78"/>
              </a:rPr>
              <a:t>جناب آقای دکتر نجفقلی حبیبی مصحح کتاب« شرح الاسماء الحسنی» بودند. ایشان ضمن برشمردن </a:t>
            </a:r>
            <a:r>
              <a:rPr lang="ar-SA" sz="1800" dirty="0" smtClean="0">
                <a:cs typeface="B Nazanin" pitchFamily="2" charset="-78"/>
              </a:rPr>
              <a:t>امدادهای </a:t>
            </a:r>
            <a:r>
              <a:rPr lang="ar-SA" sz="1800" dirty="0">
                <a:cs typeface="B Nazanin" pitchFamily="2" charset="-78"/>
              </a:rPr>
              <a:t>الهی که در جریان تصحیح کتاب با آن مواجه شده بودند، برکات معنوی این فعالیت را برای </a:t>
            </a:r>
            <a:r>
              <a:rPr lang="ar-SA" sz="1800" dirty="0" smtClean="0">
                <a:cs typeface="B Nazanin" pitchFamily="2" charset="-78"/>
              </a:rPr>
              <a:t>خو</a:t>
            </a:r>
            <a:r>
              <a:rPr lang="fa-IR" sz="1800" dirty="0" smtClean="0">
                <a:cs typeface="B Nazanin" pitchFamily="2" charset="-78"/>
              </a:rPr>
              <a:t>يش</a:t>
            </a:r>
            <a:r>
              <a:rPr lang="ar-SA" sz="1800" dirty="0" smtClean="0">
                <a:cs typeface="B Nazanin" pitchFamily="2" charset="-78"/>
              </a:rPr>
              <a:t> </a:t>
            </a:r>
            <a:r>
              <a:rPr lang="ar-SA" sz="1800" dirty="0">
                <a:cs typeface="B Nazanin" pitchFamily="2" charset="-78"/>
              </a:rPr>
              <a:t>بیان کردند. ایشان ضمن تشکر از آقای دکتر شیخ‌الاسلامی برای ترجمه این کتاب، اظهار امیدواری کردند که این ترجمه </a:t>
            </a:r>
            <a:r>
              <a:rPr lang="ar-SA" sz="1800" dirty="0" smtClean="0">
                <a:cs typeface="B Nazanin" pitchFamily="2" charset="-78"/>
              </a:rPr>
              <a:t>برای </a:t>
            </a:r>
            <a:r>
              <a:rPr lang="ar-SA" sz="1800" dirty="0">
                <a:cs typeface="B Nazanin" pitchFamily="2" charset="-78"/>
              </a:rPr>
              <a:t>عموم مردم مفید واقع شود</a:t>
            </a:r>
            <a:r>
              <a:rPr lang="ar-SA" sz="1800" dirty="0" smtClean="0">
                <a:cs typeface="B Nazanin" pitchFamily="2" charset="-78"/>
              </a:rPr>
              <a:t>.</a:t>
            </a:r>
            <a:r>
              <a:rPr lang="fa-IR" sz="1800" smtClean="0">
                <a:cs typeface="B Nazanin" pitchFamily="2" charset="-78"/>
              </a:rPr>
              <a:t> سپس </a:t>
            </a:r>
            <a:r>
              <a:rPr lang="ar-SA" sz="1800" smtClean="0">
                <a:cs typeface="B Nazanin" pitchFamily="2" charset="-78"/>
              </a:rPr>
              <a:t>از </a:t>
            </a:r>
            <a:r>
              <a:rPr lang="ar-SA" sz="1800" dirty="0">
                <a:cs typeface="B Nazanin" pitchFamily="2" charset="-78"/>
              </a:rPr>
              <a:t>زحمات ریاست انجمن در برگزاری </a:t>
            </a:r>
            <a:r>
              <a:rPr lang="ar-SA" sz="1800" dirty="0" smtClean="0">
                <a:cs typeface="B Nazanin" pitchFamily="2" charset="-78"/>
              </a:rPr>
              <a:t>ای</a:t>
            </a:r>
            <a:r>
              <a:rPr lang="fa-IR" sz="1800" dirty="0" smtClean="0">
                <a:cs typeface="B Nazanin" pitchFamily="2" charset="-78"/>
              </a:rPr>
              <a:t>ن</a:t>
            </a:r>
            <a:r>
              <a:rPr lang="ar-SA" sz="1800" dirty="0" smtClean="0">
                <a:cs typeface="B Nazanin" pitchFamily="2" charset="-78"/>
              </a:rPr>
              <a:t> </a:t>
            </a:r>
            <a:r>
              <a:rPr lang="ar-SA" sz="1800" dirty="0">
                <a:cs typeface="B Nazanin" pitchFamily="2" charset="-78"/>
              </a:rPr>
              <a:t>نشست تقدیر </a:t>
            </a:r>
            <a:r>
              <a:rPr lang="ar-SA" sz="1800" dirty="0" smtClean="0">
                <a:cs typeface="B Nazanin" pitchFamily="2" charset="-78"/>
              </a:rPr>
              <a:t>نمودند.</a:t>
            </a:r>
            <a:r>
              <a:rPr lang="ar-SA" sz="1800" dirty="0">
                <a:cs typeface="B Nazanin" pitchFamily="2" charset="-78"/>
              </a:rPr>
              <a:t> </a:t>
            </a:r>
            <a:endParaRPr lang="fa-IR" sz="1800" dirty="0" smtClean="0">
              <a:cs typeface="B Nazanin" pitchFamily="2" charset="-78"/>
            </a:endParaRPr>
          </a:p>
          <a:p>
            <a:pPr algn="just" rtl="1"/>
            <a:r>
              <a:rPr lang="ar-SA" sz="1800" dirty="0" smtClean="0">
                <a:cs typeface="B Nazanin" pitchFamily="2" charset="-78"/>
              </a:rPr>
              <a:t>جناب </a:t>
            </a:r>
            <a:r>
              <a:rPr lang="ar-SA" sz="1800" dirty="0">
                <a:cs typeface="B Nazanin" pitchFamily="2" charset="-78"/>
              </a:rPr>
              <a:t>آقای دکتر رضا داوری اردکانی از اساتید شرکت‌کننده در این نشست بودند که با حضور در دفتر انجمن </a:t>
            </a:r>
            <a:r>
              <a:rPr lang="ar-SA" sz="1800" dirty="0" smtClean="0">
                <a:cs typeface="B Nazanin" pitchFamily="2" charset="-78"/>
              </a:rPr>
              <a:t>کتاب‌های خود را </a:t>
            </a:r>
            <a:r>
              <a:rPr lang="ar-SA" sz="1800" dirty="0">
                <a:cs typeface="B Nazanin" pitchFamily="2" charset="-78"/>
              </a:rPr>
              <a:t>به ریاست انجمن اهدا نمودند.</a:t>
            </a:r>
            <a:endParaRPr lang="en-US" sz="1800" dirty="0">
              <a:cs typeface="B Nazanin" pitchFamily="2" charset="-78"/>
            </a:endParaRPr>
          </a:p>
          <a:p>
            <a:pPr algn="just" rtl="1"/>
            <a:endParaRPr lang="en-US" sz="1800" dirty="0">
              <a:cs typeface="B Nazanin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7128792" cy="122413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Summer 2012    </a:t>
            </a:r>
            <a:r>
              <a:rPr lang="fa-IR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تابستان91</a:t>
            </a:r>
            <a:endParaRPr lang="en-US" sz="4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205345"/>
            <a:ext cx="1584176" cy="111326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 descr="http://www.anjoman-erfan.com/files/Media/IMG_1005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90300"/>
            <a:ext cx="4392488" cy="1858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://www.anjoman-erfan.com/files/Media/IMG_1032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21088"/>
            <a:ext cx="4392488" cy="2178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8319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180</TotalTime>
  <Words>803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Summer 2012    تابستان91</vt:lpstr>
      <vt:lpstr>Summer 2012    تابستان91</vt:lpstr>
      <vt:lpstr>Summer 2012    تابستان91</vt:lpstr>
      <vt:lpstr>Summer 2012    تابستان91</vt:lpstr>
      <vt:lpstr>Summer 2012    تابستان91</vt:lpstr>
      <vt:lpstr>Summer 2012    تابستان91</vt:lpstr>
      <vt:lpstr>Summer 2012    تابستان91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Pakideh</dc:creator>
  <cp:lastModifiedBy>Maryam Pakideh</cp:lastModifiedBy>
  <cp:revision>17</cp:revision>
  <dcterms:created xsi:type="dcterms:W3CDTF">2012-11-07T07:24:12Z</dcterms:created>
  <dcterms:modified xsi:type="dcterms:W3CDTF">2012-11-21T09:54:09Z</dcterms:modified>
</cp:coreProperties>
</file>